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0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1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96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6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3706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178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5798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94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96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4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67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7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32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37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2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10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67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3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1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  <p:sldLayoutId id="2147484120" r:id="rId12"/>
    <p:sldLayoutId id="2147484121" r:id="rId13"/>
    <p:sldLayoutId id="2147484122" r:id="rId14"/>
    <p:sldLayoutId id="2147484123" r:id="rId15"/>
    <p:sldLayoutId id="21474841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3000" r="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46909" y="1902389"/>
            <a:ext cx="10723418" cy="2191629"/>
          </a:xfrm>
        </p:spPr>
        <p:txBody>
          <a:bodyPr>
            <a:normAutofit/>
          </a:bodyPr>
          <a:lstStyle/>
          <a:p>
            <a:r>
              <a:rPr lang="pl-PL" dirty="0" smtClean="0"/>
              <a:t>Warunki wykonania Umowy ramowej – I </a:t>
            </a:r>
            <a:r>
              <a:rPr lang="pl-PL" dirty="0" err="1" smtClean="0"/>
              <a:t>i</a:t>
            </a:r>
            <a:r>
              <a:rPr lang="pl-PL" dirty="0" smtClean="0"/>
              <a:t> II kamień milowy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022684" y="6468356"/>
            <a:ext cx="7766936" cy="1096899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493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3000" r="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7088" y="1371600"/>
            <a:ext cx="9255448" cy="1361209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Zasady realizacji Umowy ramowej – </a:t>
            </a:r>
            <a:br>
              <a:rPr lang="pl-PL" dirty="0" smtClean="0"/>
            </a:br>
            <a:r>
              <a:rPr lang="pl-PL" dirty="0" smtClean="0"/>
              <a:t>I kamień milowy (2016 r. – 2018 r.)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3733" y="2836718"/>
            <a:ext cx="10647830" cy="384003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2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 </a:t>
            </a:r>
            <a:r>
              <a:rPr lang="pl-PL" sz="22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</a:t>
            </a:r>
            <a:r>
              <a:rPr lang="pl-PL" sz="22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ust. 1 pkt</a:t>
            </a:r>
            <a:r>
              <a:rPr lang="pl-PL" sz="22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pl-PL" sz="22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i </a:t>
            </a:r>
            <a:r>
              <a:rPr lang="pl-PL" sz="22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pl-PL" sz="2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Umowy </a:t>
            </a:r>
            <a:r>
              <a:rPr lang="pl-PL" sz="2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warunkach i sposobie realizacji strategii rozwoju lokalnego kierowanego przez społeczność (Umowy ramowej</a:t>
            </a:r>
            <a:r>
              <a:rPr lang="pl-PL" sz="2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określa minimalne warunki jej wykonania </a:t>
            </a:r>
            <a:r>
              <a:rPr lang="pl-PL" sz="2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31.12.2018 r.</a:t>
            </a:r>
            <a:endParaRPr lang="pl-PL" sz="2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Założenia realizacji I kamienia milowego uległy zmianie dwukrotnie – </a:t>
            </a:r>
            <a:b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aneksy do Umowy ramowej zostały podpisane w 2017 i 2019 r.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68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3000" r="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8927" y="1359217"/>
            <a:ext cx="9531379" cy="1341675"/>
          </a:xfrm>
        </p:spPr>
        <p:txBody>
          <a:bodyPr>
            <a:normAutofit/>
          </a:bodyPr>
          <a:lstStyle/>
          <a:p>
            <a:r>
              <a:rPr lang="pl-PL" dirty="0"/>
              <a:t>Zasady realizacji Umowy ramowej – </a:t>
            </a:r>
            <a:br>
              <a:rPr lang="pl-PL" dirty="0"/>
            </a:br>
            <a:r>
              <a:rPr lang="pl-PL" dirty="0"/>
              <a:t>I kamień milowy </a:t>
            </a:r>
            <a:r>
              <a:rPr lang="pl-PL" dirty="0" smtClean="0"/>
              <a:t>(2016 r.-2018 r.)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1828" y="2628900"/>
            <a:ext cx="10151917" cy="42291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1700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 </a:t>
            </a:r>
            <a:r>
              <a:rPr lang="pl-PL" sz="1700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ust. 1 pkt. 1 i 2 </a:t>
            </a:r>
            <a:r>
              <a:rPr lang="pl-PL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Umowy ramowej określa minimalne warunki realizacji Umowy ramowej, </a:t>
            </a:r>
            <a:br>
              <a:rPr lang="pl-PL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tj. osiągnięcie przez LGD </a:t>
            </a:r>
            <a:r>
              <a:rPr lang="pl-PL" sz="17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 najmniej:</a:t>
            </a:r>
          </a:p>
          <a:p>
            <a:pPr algn="just">
              <a:lnSpc>
                <a:spcPct val="150000"/>
              </a:lnSpc>
            </a:pPr>
            <a:r>
              <a:rPr lang="pl-PL" sz="19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40%</a:t>
            </a:r>
            <a:r>
              <a:rPr lang="pl-PL" sz="15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poziomu każdego ze wskaźników produktu oraz</a:t>
            </a:r>
          </a:p>
          <a:p>
            <a:pPr algn="just">
              <a:lnSpc>
                <a:spcPct val="150000"/>
              </a:lnSpc>
            </a:pPr>
            <a:r>
              <a:rPr lang="pl-PL" sz="19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</a:t>
            </a:r>
            <a:r>
              <a:rPr lang="pl-PL" sz="19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r>
              <a:rPr lang="pl-PL" sz="15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średniego poziomu realizacji wszystkich wskaźników produktu </a:t>
            </a:r>
            <a:r>
              <a:rPr lang="pl-PL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obliczonego jako stosunek sumy poziomów realizacji każdego ze wskaźników produktu do liczby wskaźników produktu, przy czym do wyliczenia średniego poziomu realizacji wszystkich wskaźników produktu poziom wskaźników przewyższający wartość 100% przyjmuje się jako poziom 100</a:t>
            </a:r>
            <a:r>
              <a:rPr lang="pl-PL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pl-PL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które zostały przewidziane do realizacji w LSR w latach 2016 – 2018, </a:t>
            </a:r>
            <a:r>
              <a:rPr lang="pl-PL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lub</a:t>
            </a:r>
          </a:p>
          <a:p>
            <a:pPr algn="just">
              <a:lnSpc>
                <a:spcPct val="150000"/>
              </a:lnSpc>
            </a:pPr>
            <a:r>
              <a:rPr lang="pl-PL" sz="15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Wykorzystanie co najmniej </a:t>
            </a:r>
            <a:r>
              <a:rPr lang="pl-PL" sz="19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</a:t>
            </a:r>
            <a:r>
              <a:rPr lang="pl-PL" sz="19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</a:t>
            </a:r>
            <a:r>
              <a:rPr lang="pl-PL" sz="15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środków finansowych przeznaczonych na wsparcie realizacji operacji </a:t>
            </a:r>
            <a:br>
              <a:rPr lang="pl-PL" sz="15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5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ramach LSR w latach 2016-2018</a:t>
            </a:r>
            <a:r>
              <a:rPr lang="pl-PL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 w przypadku, gdy LSR przewiduje finansowanie w ramach PROW, </a:t>
            </a:r>
            <a:r>
              <a:rPr lang="pl-PL" sz="15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dodatkowo </a:t>
            </a:r>
            <a:r>
              <a:rPr lang="pl-PL" sz="15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wykorzystanie </a:t>
            </a:r>
            <a:r>
              <a:rPr lang="pl-PL" sz="15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 najmniej </a:t>
            </a:r>
            <a:r>
              <a:rPr lang="pl-PL" sz="19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20%</a:t>
            </a:r>
            <a:r>
              <a:rPr lang="pl-PL" sz="15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środków finansowych przeznaczonych na utworzenie/utrzymanie miejsc pracy </a:t>
            </a:r>
            <a:r>
              <a:rPr lang="pl-PL" sz="15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5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5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</a:t>
            </a:r>
            <a:r>
              <a:rPr lang="pl-PL" sz="15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ramach </a:t>
            </a:r>
            <a:r>
              <a:rPr lang="pl-PL" sz="15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LSR.</a:t>
            </a:r>
            <a:endParaRPr lang="pl-PL" sz="15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2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pl-P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pl-P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pl-P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25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3000" r="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8261" y="1390389"/>
            <a:ext cx="9531379" cy="1341675"/>
          </a:xfrm>
        </p:spPr>
        <p:txBody>
          <a:bodyPr>
            <a:normAutofit/>
          </a:bodyPr>
          <a:lstStyle/>
          <a:p>
            <a:r>
              <a:rPr lang="pl-PL" dirty="0"/>
              <a:t>Zasady realizacji Umowy ramowej – </a:t>
            </a:r>
            <a:br>
              <a:rPr lang="pl-PL" dirty="0"/>
            </a:br>
            <a:r>
              <a:rPr lang="pl-PL" dirty="0" smtClean="0"/>
              <a:t>II </a:t>
            </a:r>
            <a:r>
              <a:rPr lang="pl-PL" dirty="0"/>
              <a:t>kamień milowy (</a:t>
            </a:r>
            <a:r>
              <a:rPr lang="pl-PL" dirty="0" smtClean="0"/>
              <a:t>2019 </a:t>
            </a:r>
            <a:r>
              <a:rPr lang="pl-PL" dirty="0"/>
              <a:t>r.-</a:t>
            </a:r>
            <a:r>
              <a:rPr lang="pl-PL" dirty="0" smtClean="0"/>
              <a:t>2021 </a:t>
            </a:r>
            <a:r>
              <a:rPr lang="pl-PL" dirty="0"/>
              <a:t>r.)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8700" y="2908710"/>
            <a:ext cx="10598727" cy="374147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2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 8 ust. </a:t>
            </a:r>
            <a:r>
              <a:rPr lang="pl-PL" sz="22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pl-PL" sz="22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pkt. 1 i 2 </a:t>
            </a:r>
            <a:r>
              <a:rPr lang="pl-PL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Umowy o warunkach i sposobie realizacji strategii rozwoju lokalnego kierowanego przez społeczność (Umowy ramowej)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określa minimalne warunki jej wykonania </a:t>
            </a:r>
            <a:r>
              <a:rPr lang="pl-PL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</a:t>
            </a:r>
            <a:r>
              <a:rPr lang="pl-PL" sz="2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31.12.2021 </a:t>
            </a:r>
            <a:r>
              <a:rPr lang="pl-PL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r.</a:t>
            </a:r>
            <a:endParaRPr lang="pl-PL" sz="2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Założenia realizacji 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 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kamienia milowego uległy 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zmianie na skutek podpisania aneksu do Umowy w 2017 r. </a:t>
            </a:r>
            <a:endParaRPr lang="pl-PL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pl-PL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pl-PL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pl-PL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38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3000" r="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732" y="1403605"/>
            <a:ext cx="9695144" cy="1302706"/>
          </a:xfrm>
        </p:spPr>
        <p:txBody>
          <a:bodyPr>
            <a:normAutofit/>
          </a:bodyPr>
          <a:lstStyle/>
          <a:p>
            <a:r>
              <a:rPr lang="pl-PL" dirty="0"/>
              <a:t>Zasady realizacji Umowy ramowej – </a:t>
            </a:r>
            <a:br>
              <a:rPr lang="pl-PL" dirty="0"/>
            </a:br>
            <a:r>
              <a:rPr lang="pl-PL" dirty="0"/>
              <a:t>II kamień milowy (2019 r.-2021 r.)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10491" y="2706311"/>
            <a:ext cx="10837718" cy="399010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800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 8 ust. </a:t>
            </a:r>
            <a:r>
              <a:rPr lang="pl-PL" sz="2800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pl-PL" sz="2800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pkt. 1 i 2 </a:t>
            </a:r>
            <a:r>
              <a:rPr lang="pl-P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Umowy ramowej określa minimalne warunki realizacji </a:t>
            </a:r>
            <a:r>
              <a:rPr lang="pl-PL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Umowy ramowej</a:t>
            </a:r>
            <a:r>
              <a:rPr lang="pl-P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pl-PL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tj.</a:t>
            </a:r>
          </a:p>
          <a:p>
            <a:pPr algn="just">
              <a:lnSpc>
                <a:spcPct val="150000"/>
              </a:lnSpc>
            </a:pPr>
            <a:r>
              <a:rPr lang="pl-PL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osiągnięcie przez LGD </a:t>
            </a:r>
            <a:r>
              <a:rPr lang="pl-PL" sz="29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 </a:t>
            </a:r>
            <a:r>
              <a:rPr lang="pl-PL" sz="29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najmniej </a:t>
            </a:r>
            <a:r>
              <a:rPr lang="pl-PL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75% </a:t>
            </a:r>
            <a:r>
              <a:rPr lang="pl-PL" sz="29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poziomu każdego ze wskaźników </a:t>
            </a:r>
            <a:r>
              <a:rPr lang="pl-PL" sz="29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produktu, </a:t>
            </a:r>
            <a:r>
              <a:rPr lang="pl-PL" sz="29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który został przewidziany do realizacji w LSR w latach </a:t>
            </a:r>
            <a:r>
              <a:rPr lang="pl-PL" sz="29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2016-2021</a:t>
            </a:r>
            <a:r>
              <a:rPr lang="pl-PL" sz="2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lub</a:t>
            </a:r>
          </a:p>
          <a:p>
            <a:pPr algn="just">
              <a:lnSpc>
                <a:spcPct val="150000"/>
              </a:lnSpc>
            </a:pPr>
            <a:r>
              <a:rPr lang="pl-PL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</a:t>
            </a:r>
            <a:r>
              <a:rPr lang="pl-PL" sz="2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ykorzystanie przez LGD </a:t>
            </a:r>
            <a:r>
              <a:rPr lang="pl-PL" sz="29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 najmniej </a:t>
            </a:r>
            <a:r>
              <a:rPr lang="pl-PL" sz="3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70% </a:t>
            </a:r>
            <a:r>
              <a:rPr lang="pl-PL" sz="29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środków finansowych przeznaczonych na wsparcie realizacji operacji w ramach LSR w latach 2016-2021</a:t>
            </a:r>
            <a:r>
              <a:rPr lang="pl-PL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 w przypadku, gdy LSR przewiduje finansowanie w </a:t>
            </a:r>
            <a:r>
              <a:rPr lang="pl-PL" sz="2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ramach PROW</a:t>
            </a:r>
            <a:r>
              <a:rPr lang="pl-PL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dodatkowo </a:t>
            </a:r>
            <a:r>
              <a:rPr lang="pl-PL" sz="29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wykorzystanie </a:t>
            </a:r>
            <a:r>
              <a:rPr lang="pl-PL" sz="29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 najmniej </a:t>
            </a:r>
            <a:r>
              <a:rPr lang="pl-PL" sz="3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50%</a:t>
            </a:r>
            <a:r>
              <a:rPr lang="pl-PL" sz="29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środków finansowych przeznaczonych na utworzenie/utrzymanie miejsc pracy w ramach </a:t>
            </a:r>
            <a:r>
              <a:rPr lang="pl-PL" sz="29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LSR</a:t>
            </a:r>
            <a:r>
              <a:rPr lang="pl-PL" sz="2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pl-PL" sz="2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24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09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3000" r="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2" y="1215735"/>
            <a:ext cx="9131686" cy="1496292"/>
          </a:xfrm>
        </p:spPr>
        <p:txBody>
          <a:bodyPr>
            <a:normAutofit/>
          </a:bodyPr>
          <a:lstStyle/>
          <a:p>
            <a:r>
              <a:rPr lang="pl-PL" dirty="0"/>
              <a:t>Zasady realizacji Umowy ramowej – </a:t>
            </a:r>
            <a:br>
              <a:rPr lang="pl-PL" dirty="0"/>
            </a:br>
            <a:r>
              <a:rPr lang="pl-PL" dirty="0"/>
              <a:t>II kamień milowy (2019 r.-2021 r.)</a:t>
            </a: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1241" y="2431473"/>
            <a:ext cx="10752669" cy="428105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l-PL" sz="2400" b="1" u="sng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UWAGA!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Zgodnie z </a:t>
            </a:r>
            <a:r>
              <a:rPr lang="pl-PL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 8 ust. 6 </a:t>
            </a: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Umowy ramowej: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„Przy ustalaniu poziomu wskaźników i poziomu wykorzystania środków finansowych 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(…) pod 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uwagę brane będą operacje (etapy operacji), </a:t>
            </a:r>
            <a:r>
              <a:rPr lang="pl-PL" sz="2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które zostały zakończone </a:t>
            </a:r>
            <a:r>
              <a:rPr lang="pl-PL" sz="2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2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2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pl-PL" sz="2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płatność została dokonana do 31 grudnia 2021 roku lub </a:t>
            </a:r>
            <a:r>
              <a:rPr lang="pl-PL" sz="2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odpowiednio </a:t>
            </a:r>
            <a:r>
              <a:rPr lang="pl-PL" sz="2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 uwagę będzie brany etap operacji zakończony do 31 grudnia 2021 roku</a:t>
            </a:r>
            <a:r>
              <a:rPr lang="pl-PL" sz="2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</a:t>
            </a:r>
            <a:endParaRPr lang="pl-PL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18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3000" r="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1337106"/>
            <a:ext cx="10773448" cy="1374922"/>
          </a:xfrm>
        </p:spPr>
        <p:txBody>
          <a:bodyPr>
            <a:noAutofit/>
          </a:bodyPr>
          <a:lstStyle/>
          <a:p>
            <a:r>
              <a:rPr lang="pl-PL" dirty="0"/>
              <a:t>Zasady realizacji Umowy ramowej – </a:t>
            </a:r>
            <a:br>
              <a:rPr lang="pl-PL" dirty="0"/>
            </a:br>
            <a:r>
              <a:rPr lang="pl-PL" dirty="0"/>
              <a:t>II kamień milowy (2019 r.-2021 r.)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373080"/>
            <a:ext cx="10877357" cy="42355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l-PL" sz="2400" b="1" u="sng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UWAGA!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Zgodnie z </a:t>
            </a:r>
            <a:r>
              <a:rPr lang="pl-PL" sz="2200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 8 ust. </a:t>
            </a:r>
            <a:r>
              <a:rPr lang="pl-PL" sz="2200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Umowy ramowej: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„Przy ustalaniu poziomu wskaźników i poziomu wykorzystania środków finansowych przeznaczonych na wsparcie realizacji operacji w ramach PROW 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(…) zgodnie z 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ust. 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1–3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pl-PL" sz="2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będą brane pod uwagę wyłącznie operacje finansowane ze środków określonych w § 4 ust. </a:t>
            </a:r>
            <a:r>
              <a:rPr lang="pl-PL" sz="2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(…)”.</a:t>
            </a:r>
            <a:endParaRPr lang="pl-PL" sz="22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30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3000" r="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7541" y="1248428"/>
            <a:ext cx="10309559" cy="1225311"/>
          </a:xfrm>
        </p:spPr>
        <p:txBody>
          <a:bodyPr>
            <a:normAutofit/>
          </a:bodyPr>
          <a:lstStyle/>
          <a:p>
            <a:r>
              <a:rPr lang="pl-PL" dirty="0" smtClean="0"/>
              <a:t>Sankcje za niewykonanie postanowień Umowy ramowej – II kamień milowy</a:t>
            </a: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77541" y="2588039"/>
            <a:ext cx="10226432" cy="402057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000" dirty="0" smtClean="0"/>
              <a:t>W </a:t>
            </a:r>
            <a:r>
              <a:rPr lang="pl-PL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przypadku niezrealizowania minimalnych warunków określonych w </a:t>
            </a:r>
            <a:r>
              <a:rPr lang="pl-PL" sz="2000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 8 ust. 2 pkt. 1 i 2 </a:t>
            </a:r>
            <a:r>
              <a:rPr lang="pl-P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Umowy </a:t>
            </a:r>
            <a:r>
              <a:rPr lang="pl-PL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ramowej:</a:t>
            </a:r>
            <a:endParaRPr lang="pl-PL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pl-PL" sz="2400" b="1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obniżeniu </a:t>
            </a:r>
            <a:r>
              <a:rPr lang="pl-PL" sz="2400" b="1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pl-PL" sz="2800" b="1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30% </a:t>
            </a:r>
            <a:r>
              <a:rPr lang="pl-PL" sz="2400" b="1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ulega kwota niewykorzystanych środków finansowych</a:t>
            </a:r>
            <a:r>
              <a:rPr lang="pl-PL" sz="24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przeznaczonych na wsparcie realizacji operacji w ramach LSR w ramach danego </a:t>
            </a:r>
            <a:r>
              <a:rPr lang="pl-PL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funduszu”.</a:t>
            </a:r>
            <a:endParaRPr lang="pl-PL" sz="24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2000" dirty="0" smtClean="0"/>
          </a:p>
          <a:p>
            <a:pPr algn="just"/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79427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859587" y="2452453"/>
            <a:ext cx="7766936" cy="1646302"/>
          </a:xfrm>
        </p:spPr>
        <p:txBody>
          <a:bodyPr/>
          <a:lstStyle/>
          <a:p>
            <a:r>
              <a:rPr lang="pl-PL" i="1" dirty="0" smtClean="0"/>
              <a:t>Dziękuję za uwagę</a:t>
            </a:r>
            <a:endParaRPr lang="pl-PL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008422" y="6562400"/>
            <a:ext cx="7766936" cy="1096899"/>
          </a:xfrm>
        </p:spPr>
        <p:txBody>
          <a:bodyPr>
            <a:normAutofit/>
          </a:bodyPr>
          <a:lstStyle/>
          <a:p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Opracowanie: </a:t>
            </a: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Katarzyna </a:t>
            </a: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Lichtblau</a:t>
            </a:r>
            <a:endParaRPr lang="pl-PL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72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583</TotalTime>
  <Words>382</Words>
  <Application>Microsoft Office PowerPoint</Application>
  <PresentationFormat>Panoramiczny</PresentationFormat>
  <Paragraphs>38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Tahoma</vt:lpstr>
      <vt:lpstr>Wingdings 3</vt:lpstr>
      <vt:lpstr>Smuga</vt:lpstr>
      <vt:lpstr>Warunki wykonania Umowy ramowej – I i II kamień milowy</vt:lpstr>
      <vt:lpstr>Zasady realizacji Umowy ramowej –  I kamień milowy (2016 r. – 2018 r.)</vt:lpstr>
      <vt:lpstr>Zasady realizacji Umowy ramowej –  I kamień milowy (2016 r.-2018 r.)</vt:lpstr>
      <vt:lpstr>Zasady realizacji Umowy ramowej –  II kamień milowy (2019 r.-2021 r.)</vt:lpstr>
      <vt:lpstr>Zasady realizacji Umowy ramowej –  II kamień milowy (2019 r.-2021 r.)</vt:lpstr>
      <vt:lpstr>Zasady realizacji Umowy ramowej –  II kamień milowy (2019 r.-2021 r.)</vt:lpstr>
      <vt:lpstr>Zasady realizacji Umowy ramowej –  II kamień milowy (2019 r.-2021 r.)</vt:lpstr>
      <vt:lpstr>Sankcje za niewykonanie postanowień Umowy ramowej – II kamień milowy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WYNIKI  OCENY EFEKTYWNOŚCI REALIZACJI LSR</dc:title>
  <dc:creator>Lichtblau Katarzyna</dc:creator>
  <cp:lastModifiedBy>Lichtblau Katarzyna</cp:lastModifiedBy>
  <cp:revision>72</cp:revision>
  <dcterms:created xsi:type="dcterms:W3CDTF">2019-10-24T06:52:54Z</dcterms:created>
  <dcterms:modified xsi:type="dcterms:W3CDTF">2020-02-10T12:25:51Z</dcterms:modified>
</cp:coreProperties>
</file>